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62" r:id="rId3"/>
    <p:sldId id="263" r:id="rId4"/>
    <p:sldId id="267" r:id="rId5"/>
    <p:sldId id="264" r:id="rId6"/>
    <p:sldId id="261" r:id="rId7"/>
    <p:sldId id="265" r:id="rId8"/>
    <p:sldId id="266" r:id="rId9"/>
    <p:sldId id="268" r:id="rId10"/>
    <p:sldId id="257" r:id="rId11"/>
    <p:sldId id="259" r:id="rId12"/>
    <p:sldId id="260" r:id="rId13"/>
    <p:sldId id="25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48" d="100"/>
          <a:sy n="148" d="100"/>
        </p:scale>
        <p:origin x="-131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86D083-28BA-E447-A83A-6C229E530F6B}" type="datetimeFigureOut">
              <a:rPr lang="en-US" smtClean="0"/>
              <a:pPr/>
              <a:t>1/18/10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B6855F-27AF-A945-B4F0-1D43C7B4C0D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86D083-28BA-E447-A83A-6C229E530F6B}" type="datetimeFigureOut">
              <a:rPr lang="en-US" smtClean="0"/>
              <a:pPr/>
              <a:t>1/18/10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B6855F-27AF-A945-B4F0-1D43C7B4C0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86D083-28BA-E447-A83A-6C229E530F6B}" type="datetimeFigureOut">
              <a:rPr lang="en-US" smtClean="0"/>
              <a:pPr/>
              <a:t>1/18/10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B6855F-27AF-A945-B4F0-1D43C7B4C0D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86D083-28BA-E447-A83A-6C229E530F6B}" type="datetimeFigureOut">
              <a:rPr lang="en-US" smtClean="0"/>
              <a:pPr/>
              <a:t>1/18/10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B6855F-27AF-A945-B4F0-1D43C7B4C0D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86D083-28BA-E447-A83A-6C229E530F6B}" type="datetimeFigureOut">
              <a:rPr lang="en-US" smtClean="0"/>
              <a:pPr/>
              <a:t>1/18/10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B6855F-27AF-A945-B4F0-1D43C7B4C0D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86D083-28BA-E447-A83A-6C229E530F6B}" type="datetimeFigureOut">
              <a:rPr lang="en-US" smtClean="0"/>
              <a:pPr/>
              <a:t>1/18/10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B6855F-27AF-A945-B4F0-1D43C7B4C0D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86D083-28BA-E447-A83A-6C229E530F6B}" type="datetimeFigureOut">
              <a:rPr lang="en-US" smtClean="0"/>
              <a:pPr/>
              <a:t>1/18/10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B6855F-27AF-A945-B4F0-1D43C7B4C0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86D083-28BA-E447-A83A-6C229E530F6B}" type="datetimeFigureOut">
              <a:rPr lang="en-US" smtClean="0"/>
              <a:pPr/>
              <a:t>1/18/10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B6855F-27AF-A945-B4F0-1D43C7B4C0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86D083-28BA-E447-A83A-6C229E530F6B}" type="datetimeFigureOut">
              <a:rPr lang="en-US" smtClean="0"/>
              <a:pPr/>
              <a:t>1/18/10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B6855F-27AF-A945-B4F0-1D43C7B4C0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86D083-28BA-E447-A83A-6C229E530F6B}" type="datetimeFigureOut">
              <a:rPr lang="en-US" smtClean="0"/>
              <a:pPr/>
              <a:t>1/18/10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B6855F-27AF-A945-B4F0-1D43C7B4C0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86D083-28BA-E447-A83A-6C229E530F6B}" type="datetimeFigureOut">
              <a:rPr lang="en-US" smtClean="0"/>
              <a:pPr/>
              <a:t>1/18/10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B6855F-27AF-A945-B4F0-1D43C7B4C0D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86D083-28BA-E447-A83A-6C229E530F6B}" type="datetimeFigureOut">
              <a:rPr lang="en-US" smtClean="0"/>
              <a:pPr/>
              <a:t>1/18/10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B6855F-27AF-A945-B4F0-1D43C7B4C0D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quotationspage.com/quotes/Sir_Francis_Bacon/"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Information Literacy</a:t>
            </a:r>
            <a:endParaRPr lang="en-US" dirty="0"/>
          </a:p>
        </p:txBody>
      </p:sp>
      <p:sp>
        <p:nvSpPr>
          <p:cNvPr id="3" name="Subtitle 2"/>
          <p:cNvSpPr>
            <a:spLocks noGrp="1"/>
          </p:cNvSpPr>
          <p:nvPr>
            <p:ph type="subTitle" idx="1"/>
          </p:nvPr>
        </p:nvSpPr>
        <p:spPr/>
        <p:txBody>
          <a:bodyPr/>
          <a:lstStyle/>
          <a:p>
            <a:r>
              <a:rPr lang="en-US" dirty="0" smtClean="0"/>
              <a:t>January 19, 2010</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next best thing to knowing something is to know where to find it.  </a:t>
            </a:r>
            <a:r>
              <a:rPr lang="en-US" b="1" dirty="0"/>
              <a:t>- Samuel Johnson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As a general rule, the most successful man in life is the man who has the best information.  -</a:t>
            </a:r>
            <a:r>
              <a:rPr lang="en-US" b="1" dirty="0"/>
              <a:t> Benjamin Disraeli</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Knowledge is power</a:t>
            </a:r>
            <a:r>
              <a:rPr lang="en-US" dirty="0" smtClean="0"/>
              <a:t>.</a:t>
            </a:r>
          </a:p>
          <a:p>
            <a:endParaRPr lang="en-US" b="1" u="sng">
              <a:hlinkClick r:id="rId2"/>
            </a:endParaRPr>
          </a:p>
          <a:p>
            <a:r>
              <a:rPr lang="en-US" b="1" u="sng" smtClean="0">
                <a:hlinkClick r:id="rId2"/>
              </a:rPr>
              <a:t>Sir </a:t>
            </a:r>
            <a:r>
              <a:rPr lang="en-US" b="1" u="sng" dirty="0">
                <a:hlinkClick r:id="rId2"/>
              </a:rPr>
              <a:t>Francis Bacon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Levels of Understanding</a:t>
            </a:r>
            <a:endParaRPr lang="en-US" dirty="0"/>
          </a:p>
        </p:txBody>
      </p:sp>
      <p:sp>
        <p:nvSpPr>
          <p:cNvPr id="3" name="Content Placeholder 2"/>
          <p:cNvSpPr>
            <a:spLocks noGrp="1"/>
          </p:cNvSpPr>
          <p:nvPr>
            <p:ph idx="1"/>
          </p:nvPr>
        </p:nvSpPr>
        <p:spPr/>
        <p:txBody>
          <a:bodyPr/>
          <a:lstStyle/>
          <a:p>
            <a:r>
              <a:rPr lang="en-US" dirty="0" smtClean="0"/>
              <a:t>You don’t know you don’t know</a:t>
            </a:r>
          </a:p>
          <a:p>
            <a:r>
              <a:rPr lang="en-US" dirty="0" smtClean="0"/>
              <a:t>You know you don’t know</a:t>
            </a:r>
          </a:p>
          <a:p>
            <a:r>
              <a:rPr lang="en-US" dirty="0" smtClean="0"/>
              <a:t>You know you know</a:t>
            </a:r>
          </a:p>
          <a:p>
            <a:r>
              <a:rPr lang="en-US" dirty="0" smtClean="0"/>
              <a:t>You don’t know you know</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US" dirty="0" smtClean="0"/>
              <a:t>What’s one piece of information you looked for this week?</a:t>
            </a:r>
            <a:endParaRPr lang="en-US" dirty="0"/>
          </a:p>
        </p:txBody>
      </p:sp>
      <p:graphicFrame>
        <p:nvGraphicFramePr>
          <p:cNvPr id="5" name="Content Placeholder 3"/>
          <p:cNvGraphicFramePr>
            <a:graphicFrameLocks noGrp="1"/>
          </p:cNvGraphicFramePr>
          <p:nvPr>
            <p:ph idx="1"/>
          </p:nvPr>
        </p:nvGraphicFramePr>
        <p:xfrm>
          <a:off x="457200" y="1600200"/>
          <a:ext cx="8229600" cy="4724398"/>
        </p:xfrm>
        <a:graphic>
          <a:graphicData uri="http://schemas.openxmlformats.org/drawingml/2006/table">
            <a:tbl>
              <a:tblPr bandRow="1">
                <a:tableStyleId>{D7AC3CCA-C797-4891-BE02-D94E43425B78}</a:tableStyleId>
              </a:tblPr>
              <a:tblGrid>
                <a:gridCol w="2743200"/>
                <a:gridCol w="2743200"/>
                <a:gridCol w="2743200"/>
              </a:tblGrid>
              <a:tr h="674914">
                <a:tc>
                  <a:txBody>
                    <a:bodyPr/>
                    <a:lstStyle/>
                    <a:p>
                      <a:pPr algn="ctr"/>
                      <a:r>
                        <a:rPr lang="en-US" dirty="0" smtClean="0">
                          <a:solidFill>
                            <a:schemeClr val="tx2">
                              <a:lumMod val="40000"/>
                              <a:lumOff val="60000"/>
                            </a:schemeClr>
                          </a:solidFill>
                        </a:rPr>
                        <a:t>Jamie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Monica</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Mary</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Denise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Donna</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Susan</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Christy</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Daniel</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Tom</a:t>
                      </a:r>
                      <a:endParaRPr lang="en-US" dirty="0">
                        <a:solidFill>
                          <a:schemeClr val="tx2">
                            <a:lumMod val="40000"/>
                            <a:lumOff val="60000"/>
                          </a:schemeClr>
                        </a:solidFill>
                      </a:endParaRPr>
                    </a:p>
                  </a:txBody>
                  <a:tcPr/>
                </a:tc>
              </a:tr>
              <a:tr h="674914">
                <a:tc>
                  <a:txBody>
                    <a:bodyPr/>
                    <a:lstStyle/>
                    <a:p>
                      <a:pPr algn="ctr"/>
                      <a:r>
                        <a:rPr lang="en-US" dirty="0" err="1" smtClean="0">
                          <a:solidFill>
                            <a:schemeClr val="tx2">
                              <a:lumMod val="40000"/>
                              <a:lumOff val="60000"/>
                            </a:schemeClr>
                          </a:solidFill>
                        </a:rPr>
                        <a:t>Nann</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Brooke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Cheryl</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Maria</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Christine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Kelly</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Heidi</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Jennifer</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Zoe</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Julie</a:t>
                      </a:r>
                      <a:endParaRPr lang="en-US" dirty="0">
                        <a:solidFill>
                          <a:schemeClr val="tx2">
                            <a:lumMod val="40000"/>
                            <a:lumOff val="60000"/>
                          </a:schemeClr>
                        </a:solidFill>
                      </a:endParaRPr>
                    </a:p>
                  </a:txBody>
                  <a:tcPr/>
                </a:tc>
                <a:tc>
                  <a:txBody>
                    <a:bodyPr/>
                    <a:lstStyle/>
                    <a:p>
                      <a:pPr algn="ct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Chris</a:t>
                      </a:r>
                      <a:endParaRPr lang="en-US" dirty="0">
                        <a:solidFill>
                          <a:schemeClr val="tx2">
                            <a:lumMod val="40000"/>
                            <a:lumOff val="60000"/>
                          </a:schemeClr>
                        </a:solidFill>
                      </a:endParaRPr>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Syllabus</a:t>
            </a:r>
          </a:p>
          <a:p>
            <a:r>
              <a:rPr lang="en-US" dirty="0" smtClean="0"/>
              <a:t>Introductions</a:t>
            </a:r>
          </a:p>
          <a:p>
            <a:r>
              <a:rPr lang="en-US" dirty="0" smtClean="0"/>
              <a:t>Teaching &amp; Reaching Millennials </a:t>
            </a:r>
          </a:p>
          <a:p>
            <a:r>
              <a:rPr lang="en-US" dirty="0" smtClean="0"/>
              <a:t>Future of Libraries</a:t>
            </a:r>
          </a:p>
          <a:p>
            <a:r>
              <a:rPr lang="en-US" dirty="0" smtClean="0"/>
              <a:t>Group Project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 Picture</a:t>
            </a:r>
            <a:endParaRPr lang="en-US" dirty="0"/>
          </a:p>
        </p:txBody>
      </p:sp>
      <p:sp>
        <p:nvSpPr>
          <p:cNvPr id="3" name="Content Placeholder 2"/>
          <p:cNvSpPr>
            <a:spLocks noGrp="1"/>
          </p:cNvSpPr>
          <p:nvPr>
            <p:ph idx="1"/>
          </p:nvPr>
        </p:nvSpPr>
        <p:spPr/>
        <p:txBody>
          <a:bodyPr/>
          <a:lstStyle/>
          <a:p>
            <a:r>
              <a:rPr lang="en-US" dirty="0" smtClean="0"/>
              <a:t>Defining Information Literacy</a:t>
            </a:r>
          </a:p>
          <a:p>
            <a:r>
              <a:rPr lang="en-US" dirty="0" smtClean="0"/>
              <a:t>Standards and Skills</a:t>
            </a:r>
          </a:p>
          <a:p>
            <a:r>
              <a:rPr lang="en-US" dirty="0" smtClean="0"/>
              <a:t>Research/Process Models</a:t>
            </a:r>
          </a:p>
          <a:p>
            <a:r>
              <a:rPr lang="en-US" dirty="0" smtClean="0"/>
              <a:t>Curriculum Mapping</a:t>
            </a:r>
          </a:p>
          <a:p>
            <a:r>
              <a:rPr lang="en-US" dirty="0" smtClean="0"/>
              <a:t>Collaboration</a:t>
            </a:r>
          </a:p>
          <a:p>
            <a:r>
              <a:rPr lang="en-US" dirty="0" smtClean="0"/>
              <a:t>Technologies that assist Information Literacy</a:t>
            </a:r>
          </a:p>
          <a:p>
            <a:r>
              <a:rPr lang="en-US" dirty="0" smtClean="0"/>
              <a:t>Evangelize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6" name="Content Placeholder 5" descr="the_who_who_are_you_cd.jpg"/>
          <p:cNvPicPr>
            <a:picLocks noGrp="1" noChangeAspect="1"/>
          </p:cNvPicPr>
          <p:nvPr>
            <p:ph idx="1"/>
          </p:nvPr>
        </p:nvPicPr>
        <p:blipFill>
          <a:blip r:embed="rId2"/>
          <a:srcRect l="-40613" r="-40613"/>
          <a:stretch>
            <a:fillRect/>
          </a:stretch>
        </p:blip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lstStyle/>
          <a:p>
            <a:endParaRPr lang="en-US" dirty="0" smtClean="0"/>
          </a:p>
          <a:p>
            <a:r>
              <a:rPr lang="en-US" dirty="0" smtClean="0"/>
              <a:t>Choose a movie for the group to see together</a:t>
            </a:r>
          </a:p>
          <a:p>
            <a:pPr lvl="1"/>
            <a:r>
              <a:rPr lang="en-US" dirty="0" smtClean="0"/>
              <a:t>Determine the movie</a:t>
            </a:r>
          </a:p>
          <a:p>
            <a:pPr lvl="1"/>
            <a:r>
              <a:rPr lang="en-US" dirty="0" smtClean="0"/>
              <a:t>Select a theater</a:t>
            </a:r>
          </a:p>
          <a:p>
            <a:pPr lvl="1"/>
            <a:r>
              <a:rPr lang="en-US" dirty="0" smtClean="0"/>
              <a:t>Choose the date </a:t>
            </a:r>
            <a:r>
              <a:rPr lang="en-US" smtClean="0"/>
              <a:t>time</a:t>
            </a:r>
          </a:p>
          <a:p>
            <a:pPr lvl="1">
              <a:buNone/>
            </a:pPr>
            <a:endParaRPr lang="en-US" smtClean="0"/>
          </a:p>
          <a:p>
            <a:pPr lvl="1"/>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a:t>
            </a:r>
            <a:endParaRPr lang="en-US" dirty="0"/>
          </a:p>
        </p:txBody>
      </p:sp>
      <p:sp>
        <p:nvSpPr>
          <p:cNvPr id="3" name="Content Placeholder 2"/>
          <p:cNvSpPr>
            <a:spLocks noGrp="1"/>
          </p:cNvSpPr>
          <p:nvPr>
            <p:ph idx="1"/>
          </p:nvPr>
        </p:nvSpPr>
        <p:spPr/>
        <p:txBody>
          <a:bodyPr/>
          <a:lstStyle/>
          <a:p>
            <a:r>
              <a:rPr lang="en-US" dirty="0" smtClean="0"/>
              <a:t>A school board member suggests that given the district’s current financial challenges, “District media specialists should be replaced by aides who are less costly and can do essentially the same job.”</a:t>
            </a:r>
          </a:p>
          <a:p>
            <a:r>
              <a:rPr lang="en-US" dirty="0" smtClean="0"/>
              <a:t>Another board member asks your opinion.  How do you respond?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2</a:t>
            </a:r>
            <a:endParaRPr lang="en-US" dirty="0"/>
          </a:p>
        </p:txBody>
      </p:sp>
      <p:sp>
        <p:nvSpPr>
          <p:cNvPr id="3" name="Content Placeholder 2"/>
          <p:cNvSpPr>
            <a:spLocks noGrp="1"/>
          </p:cNvSpPr>
          <p:nvPr>
            <p:ph idx="1"/>
          </p:nvPr>
        </p:nvSpPr>
        <p:spPr>
          <a:xfrm>
            <a:off x="457200" y="1269921"/>
            <a:ext cx="8229600" cy="4525963"/>
          </a:xfrm>
        </p:spPr>
        <p:txBody>
          <a:bodyPr>
            <a:normAutofit lnSpcReduction="10000"/>
          </a:bodyPr>
          <a:lstStyle/>
          <a:p>
            <a:r>
              <a:rPr lang="en-US" dirty="0" smtClean="0"/>
              <a:t>A teacher is planning to have his middle school students research topics related to the Civil War.  He contends that given the wealth of information on the internet, and the tech savvy students in today’s culture, his class won’t need any instruction on locating information sources. Skipping this step will save time.</a:t>
            </a:r>
          </a:p>
          <a:p>
            <a:r>
              <a:rPr lang="en-US" dirty="0" smtClean="0"/>
              <a:t>How do you respond?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Next Time</a:t>
            </a:r>
            <a:endParaRPr lang="en-US" dirty="0"/>
          </a:p>
        </p:txBody>
      </p:sp>
      <p:sp>
        <p:nvSpPr>
          <p:cNvPr id="3" name="Content Placeholder 2"/>
          <p:cNvSpPr>
            <a:spLocks noGrp="1"/>
          </p:cNvSpPr>
          <p:nvPr>
            <p:ph idx="1"/>
          </p:nvPr>
        </p:nvSpPr>
        <p:spPr/>
        <p:txBody>
          <a:bodyPr/>
          <a:lstStyle/>
          <a:p>
            <a:r>
              <a:rPr lang="en-US" dirty="0" smtClean="0"/>
              <a:t>AASL Standards for 21</a:t>
            </a:r>
            <a:r>
              <a:rPr lang="en-US" baseline="30000" dirty="0" smtClean="0"/>
              <a:t>st</a:t>
            </a:r>
            <a:r>
              <a:rPr lang="en-US" dirty="0" smtClean="0"/>
              <a:t> Century Learners</a:t>
            </a:r>
          </a:p>
          <a:p>
            <a:r>
              <a:rPr lang="en-US" dirty="0" smtClean="0"/>
              <a:t>Illinois Standards Aligned Instruction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1028</TotalTime>
  <Words>292</Words>
  <Application>Microsoft Macintosh PowerPoint</Application>
  <PresentationFormat>On-screen Show (4:3)</PresentationFormat>
  <Paragraphs>63</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Information Literacy</vt:lpstr>
      <vt:lpstr>What’s one piece of information you looked for this week?</vt:lpstr>
      <vt:lpstr>Agenda</vt:lpstr>
      <vt:lpstr>The Big Picture</vt:lpstr>
      <vt:lpstr>Introductions</vt:lpstr>
      <vt:lpstr>Group Activity</vt:lpstr>
      <vt:lpstr>Scenario 1</vt:lpstr>
      <vt:lpstr>Scenario 2</vt:lpstr>
      <vt:lpstr>For Next Time</vt:lpstr>
      <vt:lpstr>Slide 10</vt:lpstr>
      <vt:lpstr>Slide 11</vt:lpstr>
      <vt:lpstr>Slide 12</vt:lpstr>
      <vt:lpstr>Levels of Understanding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Literacy</dc:title>
  <dc:creator>Chris Bohne</dc:creator>
  <cp:lastModifiedBy>Chris Bohne</cp:lastModifiedBy>
  <cp:revision>7</cp:revision>
  <dcterms:created xsi:type="dcterms:W3CDTF">2010-01-18T14:56:11Z</dcterms:created>
  <dcterms:modified xsi:type="dcterms:W3CDTF">2010-01-18T20:29:21Z</dcterms:modified>
</cp:coreProperties>
</file>